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F001-6025-4708-B1E6-E6142CC9E500}" type="datetimeFigureOut">
              <a:rPr lang="sk-SK" smtClean="0"/>
              <a:pPr/>
              <a:t>12. 4. 2016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E2C7-E394-41DA-96E9-0546D505033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215238" cy="857256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FFC000"/>
                </a:solidFill>
              </a:rPr>
              <a:t>STAVBA POČÍTAČA</a:t>
            </a:r>
            <a:endParaRPr lang="sk-SK" sz="5400" b="1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5643578"/>
            <a:ext cx="6400800" cy="57150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Pripravil: Mgr. Miloš </a:t>
            </a:r>
            <a:r>
              <a:rPr lang="sk-SK" dirty="0" err="1" smtClean="0"/>
              <a:t>Hadbavný</a:t>
            </a:r>
            <a:endParaRPr lang="sk-SK" dirty="0"/>
          </a:p>
        </p:txBody>
      </p:sp>
      <p:pic>
        <p:nvPicPr>
          <p:cNvPr id="1026" name="Picture 2" descr="C:\Users\admin\Desktop\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214973" cy="3935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500166" y="6286496"/>
            <a:ext cx="640080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sk-S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6. ročník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17573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sz="11500" dirty="0" smtClean="0">
                <a:solidFill>
                  <a:srgbClr val="FFC000"/>
                </a:solidFill>
              </a:rPr>
              <a:t>Koniec</a:t>
            </a:r>
            <a:endParaRPr lang="sk-SK" sz="115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admin\Desktop\ucm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72008"/>
            <a:ext cx="1857388" cy="1901350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4357686" y="3429000"/>
            <a:ext cx="3643338" cy="2428892"/>
          </a:xfrm>
          <a:prstGeom prst="cloudCallout">
            <a:avLst>
              <a:gd name="adj1" fmla="val -77275"/>
              <a:gd name="adj2" fmla="val 222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A UŽ VIEM Z ČOHO SA SKLADÁ POČÍTAČ...</a:t>
            </a:r>
            <a:endParaRPr lang="sk-SK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800" b="1" dirty="0" smtClean="0">
                <a:solidFill>
                  <a:srgbClr val="FFC000"/>
                </a:solidFill>
              </a:rPr>
              <a:t>Matičná doska – </a:t>
            </a:r>
            <a:r>
              <a:rPr lang="sk-SK" sz="4800" b="1" dirty="0" err="1" smtClean="0">
                <a:solidFill>
                  <a:srgbClr val="FFC000"/>
                </a:solidFill>
              </a:rPr>
              <a:t>motherboard</a:t>
            </a:r>
            <a:r>
              <a:rPr lang="sk-SK" sz="4800" b="1" dirty="0" smtClean="0">
                <a:solidFill>
                  <a:srgbClr val="FFC000"/>
                </a:solidFill>
              </a:rPr>
              <a:t> – základná doska</a:t>
            </a:r>
            <a:endParaRPr lang="sk-SK" sz="4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428736"/>
            <a:ext cx="6500826" cy="13287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Je mozog každého PC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Hlavná funkcia je prepojenie vnútorných a vonkajších zariadení PC</a:t>
            </a:r>
          </a:p>
          <a:p>
            <a:pPr>
              <a:buFont typeface="Wingdings" pitchFamily="2" charset="2"/>
              <a:buChar char="§"/>
            </a:pPr>
            <a:endParaRPr lang="sk-SK" sz="2400" dirty="0" smtClean="0"/>
          </a:p>
          <a:p>
            <a:pPr>
              <a:buFont typeface="Wingdings" pitchFamily="2" charset="2"/>
              <a:buChar char="§"/>
            </a:pPr>
            <a:endParaRPr lang="sk-SK" sz="2400" dirty="0" smtClean="0"/>
          </a:p>
        </p:txBody>
      </p:sp>
      <p:pic>
        <p:nvPicPr>
          <p:cNvPr id="2050" name="Picture 2" descr="C:\Users\admin\Desktop\maticna doska 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786446" y="1214422"/>
            <a:ext cx="3440931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85720" y="3071810"/>
            <a:ext cx="8501122" cy="3357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400" dirty="0" smtClean="0">
                <a:solidFill>
                  <a:srgbClr val="FFC000"/>
                </a:solidFill>
              </a:rPr>
              <a:t>ČO OBSAHUJE ZÁKLADNÁ DOSKA</a:t>
            </a:r>
            <a:r>
              <a:rPr lang="en-US" sz="2400" dirty="0" smtClean="0">
                <a:solidFill>
                  <a:srgbClr val="FFC000"/>
                </a:solidFill>
              </a:rPr>
              <a:t>?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u="sng" dirty="0" smtClean="0">
                <a:solidFill>
                  <a:schemeClr val="bg1">
                    <a:lumMod val="65000"/>
                  </a:schemeClr>
                </a:solidFill>
              </a:rPr>
              <a:t>ZBERNICE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/>
              <a:t>/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Hlavná funkcia je prepojenie vnútorných a vonkajších zariadení PC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riadiaci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u="sng" dirty="0" smtClean="0">
                <a:solidFill>
                  <a:schemeClr val="bg1">
                    <a:lumMod val="65000"/>
                  </a:schemeClr>
                </a:solidFill>
              </a:rPr>
              <a:t>BAT</a:t>
            </a:r>
            <a:r>
              <a:rPr lang="sk-SK" sz="2400" b="1" u="sng" dirty="0" smtClean="0">
                <a:solidFill>
                  <a:schemeClr val="bg1">
                    <a:lumMod val="65000"/>
                  </a:schemeClr>
                </a:solidFill>
              </a:rPr>
              <a:t>ÉRIU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PORTY</a:t>
            </a:r>
            <a:r>
              <a:rPr kumimoji="0" lang="sk-SK" sz="2400" b="1" i="0" u="sng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pripojenie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extern</a:t>
            </a:r>
            <a:r>
              <a:rPr kumimoji="0" lang="sk-S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ých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zariadení napr. klávesnice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KONEKTORY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pripojenie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</a:t>
            </a:r>
            <a:r>
              <a:rPr kumimoji="0" lang="sk-S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ých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zariadení napr. ventilátorov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FFC000"/>
                </a:solidFill>
              </a:rPr>
              <a:t>Popis základnej dosky</a:t>
            </a:r>
            <a:endParaRPr lang="sk-SK" sz="4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36" y="785794"/>
            <a:ext cx="2143140" cy="35719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sk-SK" b="1" dirty="0" smtClean="0"/>
              <a:t>Slot na grafickú kartu</a:t>
            </a:r>
            <a:endParaRPr lang="sk-SK" b="1" dirty="0"/>
          </a:p>
        </p:txBody>
      </p:sp>
      <p:pic>
        <p:nvPicPr>
          <p:cNvPr id="3074" name="Picture 2" descr="C:\Users\admin\Desktop\maticna doska popis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714480" y="1428736"/>
            <a:ext cx="614215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Přímá spojovací šipka 6"/>
          <p:cNvCxnSpPr/>
          <p:nvPr/>
        </p:nvCxnSpPr>
        <p:spPr>
          <a:xfrm rot="16200000" flipH="1">
            <a:off x="3393273" y="1678769"/>
            <a:ext cx="1571636" cy="50006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00430" y="6215082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Sloty</a:t>
            </a:r>
            <a:r>
              <a:rPr kumimoji="0" lang="sk-SK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 pevné disky</a:t>
            </a:r>
            <a:endParaRPr kumimoji="0" lang="sk-SK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rot="5400000" flipH="1" flipV="1">
            <a:off x="4643438" y="5643578"/>
            <a:ext cx="571504" cy="57150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7572396" y="4714884"/>
            <a:ext cx="1357322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Sloty</a:t>
            </a:r>
            <a:r>
              <a:rPr kumimoji="0" lang="sk-SK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 pamäťové moduly RAM</a:t>
            </a: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Přímá spojovací šipka 12"/>
          <p:cNvCxnSpPr>
            <a:stCxn id="12" idx="1"/>
          </p:cNvCxnSpPr>
          <p:nvPr/>
        </p:nvCxnSpPr>
        <p:spPr>
          <a:xfrm rot="10800000">
            <a:off x="6929454" y="5143515"/>
            <a:ext cx="642942" cy="107155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6786578" y="5929330"/>
            <a:ext cx="1285884" cy="714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dirty="0" smtClean="0"/>
              <a:t>Napájanie zdroja</a:t>
            </a:r>
            <a:endParaRPr kumimoji="0" lang="sk-SK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rot="16200000" flipV="1">
            <a:off x="6143636" y="5500702"/>
            <a:ext cx="642942" cy="6429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7643834" y="1714488"/>
            <a:ext cx="1357322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1600" dirty="0" smtClean="0"/>
              <a:t>Ventilátor chladiča procesora</a:t>
            </a: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Přímá spojovací šipka 21"/>
          <p:cNvCxnSpPr>
            <a:stCxn id="21" idx="2"/>
          </p:cNvCxnSpPr>
          <p:nvPr/>
        </p:nvCxnSpPr>
        <p:spPr>
          <a:xfrm rot="5400000">
            <a:off x="7483098" y="2589605"/>
            <a:ext cx="857258" cy="821537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214282" y="1357298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dirty="0" err="1" smtClean="0"/>
              <a:t>Rozšírujúce</a:t>
            </a:r>
            <a:r>
              <a:rPr lang="sk-SK" dirty="0" smtClean="0"/>
              <a:t> sloty</a:t>
            </a:r>
            <a:endParaRPr kumimoji="0" lang="sk-SK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857224" y="1714488"/>
            <a:ext cx="1785950" cy="128588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214282" y="3857628"/>
            <a:ext cx="1285884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dirty="0" smtClean="0"/>
              <a:t>Batéria CMOS</a:t>
            </a:r>
            <a:endParaRPr kumimoji="0" lang="sk-SK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Přímá spojovací šipka 30"/>
          <p:cNvCxnSpPr>
            <a:stCxn id="30" idx="3"/>
          </p:cNvCxnSpPr>
          <p:nvPr/>
        </p:nvCxnSpPr>
        <p:spPr>
          <a:xfrm>
            <a:off x="1500166" y="4179099"/>
            <a:ext cx="1500198" cy="32305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6500826" y="785794"/>
            <a:ext cx="228601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Sloty</a:t>
            </a:r>
            <a:r>
              <a:rPr kumimoji="0" lang="sk-SK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 externé zariadenia</a:t>
            </a:r>
            <a:endParaRPr kumimoji="0" lang="sk-SK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5572132" y="1285860"/>
            <a:ext cx="928694" cy="42862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RA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105687" cy="2432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Operačná pamäť RAM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928671"/>
            <a:ext cx="8229600" cy="28575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2800" dirty="0" smtClean="0"/>
              <a:t>RAM – </a:t>
            </a:r>
            <a:r>
              <a:rPr lang="sk-SK" sz="2800" dirty="0" err="1" smtClean="0"/>
              <a:t>random</a:t>
            </a:r>
            <a:r>
              <a:rPr lang="sk-SK" sz="2800" dirty="0" smtClean="0"/>
              <a:t> </a:t>
            </a:r>
            <a:r>
              <a:rPr lang="sk-SK" sz="2800" dirty="0" err="1" smtClean="0"/>
              <a:t>access</a:t>
            </a:r>
            <a:r>
              <a:rPr lang="sk-SK" sz="2800" dirty="0" smtClean="0"/>
              <a:t> </a:t>
            </a:r>
            <a:r>
              <a:rPr lang="sk-SK" sz="2800" dirty="0" err="1" smtClean="0"/>
              <a:t>memory</a:t>
            </a:r>
            <a:r>
              <a:rPr lang="sk-SK" sz="2800" dirty="0" smtClean="0"/>
              <a:t> </a:t>
            </a:r>
            <a:r>
              <a:rPr lang="en-US" sz="2800" dirty="0" smtClean="0"/>
              <a:t>/</a:t>
            </a:r>
            <a:r>
              <a:rPr lang="en-US" sz="2800" dirty="0" err="1" smtClean="0"/>
              <a:t>pam</a:t>
            </a:r>
            <a:r>
              <a:rPr lang="sk-SK" sz="2800" dirty="0" err="1" smtClean="0"/>
              <a:t>äť</a:t>
            </a:r>
            <a:r>
              <a:rPr lang="sk-SK" sz="2800" dirty="0" smtClean="0"/>
              <a:t> s </a:t>
            </a:r>
            <a:r>
              <a:rPr lang="sk-SK" sz="2800" dirty="0" err="1" smtClean="0"/>
              <a:t>priamim</a:t>
            </a:r>
            <a:r>
              <a:rPr lang="sk-SK" sz="2800" dirty="0" smtClean="0"/>
              <a:t> prístupom</a:t>
            </a:r>
            <a:r>
              <a:rPr lang="en-US" sz="2800" dirty="0" smtClean="0"/>
              <a:t>/</a:t>
            </a:r>
            <a:endParaRPr lang="sk-SK" sz="2800" dirty="0" smtClean="0"/>
          </a:p>
          <a:p>
            <a:pPr>
              <a:buFont typeface="Wingdings" pitchFamily="2" charset="2"/>
              <a:buChar char="§"/>
            </a:pPr>
            <a:r>
              <a:rPr lang="sk-SK" sz="2800" dirty="0" smtClean="0"/>
              <a:t>Slúžia na ukladanie údajov, ktoré počítač potrebuje na spracovanie práve vykonávanej úlohy</a:t>
            </a:r>
          </a:p>
          <a:p>
            <a:pPr>
              <a:buFont typeface="Wingdings" pitchFamily="2" charset="2"/>
              <a:buChar char="§"/>
            </a:pPr>
            <a:r>
              <a:rPr lang="sk-SK" sz="2800" dirty="0" smtClean="0"/>
              <a:t>Sú veľmi rýchle </a:t>
            </a:r>
            <a:r>
              <a:rPr lang="sk-SK" sz="2800" dirty="0" err="1" smtClean="0"/>
              <a:t>narozdiel</a:t>
            </a:r>
            <a:r>
              <a:rPr lang="sk-SK" sz="2800" dirty="0" smtClean="0"/>
              <a:t> od externých pamätí (napr. Disky, USB </a:t>
            </a:r>
            <a:r>
              <a:rPr lang="sk-SK" sz="2800" dirty="0" err="1" smtClean="0"/>
              <a:t>klúče</a:t>
            </a:r>
            <a:r>
              <a:rPr lang="sk-SK" sz="2800" dirty="0" smtClean="0"/>
              <a:t> atď.)</a:t>
            </a:r>
          </a:p>
          <a:p>
            <a:pPr>
              <a:buFont typeface="Wingdings" pitchFamily="2" charset="2"/>
              <a:buChar char="§"/>
            </a:pPr>
            <a:r>
              <a:rPr lang="sk-SK" sz="2800" dirty="0" smtClean="0"/>
              <a:t>Po vypnutí PC sa údaje v nej uložené vymažú</a:t>
            </a:r>
            <a:endParaRPr lang="sk-SK" dirty="0"/>
          </a:p>
        </p:txBody>
      </p:sp>
      <p:pic>
        <p:nvPicPr>
          <p:cNvPr id="4099" name="Picture 3" descr="C:\Users\admin\Desktop\ram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3379796" cy="2441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Procesor - CPU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21457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CPU – </a:t>
            </a:r>
            <a:r>
              <a:rPr lang="sk-SK" b="1" dirty="0" err="1"/>
              <a:t>C</a:t>
            </a:r>
            <a:r>
              <a:rPr lang="sk-SK" dirty="0" err="1" smtClean="0"/>
              <a:t>entral</a:t>
            </a:r>
            <a:r>
              <a:rPr lang="sk-SK" dirty="0" smtClean="0"/>
              <a:t> </a:t>
            </a:r>
            <a:r>
              <a:rPr lang="sk-SK" b="1" dirty="0" err="1"/>
              <a:t>P</a:t>
            </a:r>
            <a:r>
              <a:rPr lang="sk-SK" dirty="0" err="1" smtClean="0"/>
              <a:t>rocessing</a:t>
            </a:r>
            <a:r>
              <a:rPr lang="sk-SK" dirty="0" smtClean="0"/>
              <a:t> </a:t>
            </a:r>
            <a:r>
              <a:rPr lang="sk-SK" b="1" dirty="0" err="1" smtClean="0"/>
              <a:t>U</a:t>
            </a:r>
            <a:r>
              <a:rPr lang="sk-SK" dirty="0" err="1" smtClean="0"/>
              <a:t>nit</a:t>
            </a:r>
            <a:r>
              <a:rPr lang="sk-SK" dirty="0" smtClean="0"/>
              <a:t> – centrálna procesorová jednotka – procesor základnej jednotky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Postupne </a:t>
            </a:r>
            <a:r>
              <a:rPr lang="sk-SK" dirty="0" err="1" smtClean="0"/>
              <a:t>spracuváva</a:t>
            </a:r>
            <a:r>
              <a:rPr lang="sk-SK" dirty="0" smtClean="0"/>
              <a:t> vstupy na výstupy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Je ukrytý pod chladičom a ventilátorom, ktorý ho chráni a odvádza nadbytočné teplo</a:t>
            </a:r>
            <a:endParaRPr lang="sk-SK" dirty="0"/>
          </a:p>
        </p:txBody>
      </p:sp>
      <p:pic>
        <p:nvPicPr>
          <p:cNvPr id="5123" name="Picture 3" descr="C:\Users\admin\Desktop\proces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143380"/>
            <a:ext cx="2801596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admin\Desktop\procesor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010913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Grafická karta - GPU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50033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GPU – </a:t>
            </a:r>
            <a:r>
              <a:rPr lang="sk-SK" dirty="0" err="1" smtClean="0"/>
              <a:t>graphic</a:t>
            </a:r>
            <a:r>
              <a:rPr lang="sk-SK" dirty="0" smtClean="0"/>
              <a:t> </a:t>
            </a:r>
            <a:r>
              <a:rPr lang="sk-SK" dirty="0" err="1" smtClean="0"/>
              <a:t>precessor</a:t>
            </a:r>
            <a:r>
              <a:rPr lang="sk-SK" dirty="0" smtClean="0"/>
              <a:t> </a:t>
            </a:r>
            <a:r>
              <a:rPr lang="sk-SK" dirty="0" err="1" smtClean="0"/>
              <a:t>unit</a:t>
            </a:r>
            <a:r>
              <a:rPr lang="sk-SK" dirty="0" smtClean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grafick</a:t>
            </a:r>
            <a:r>
              <a:rPr lang="sk-SK" dirty="0" smtClean="0"/>
              <a:t>ý adaptér, </a:t>
            </a:r>
            <a:r>
              <a:rPr lang="sk-SK" dirty="0" err="1" smtClean="0"/>
              <a:t>videoadaptér</a:t>
            </a:r>
            <a:r>
              <a:rPr lang="sk-SK" dirty="0" smtClean="0"/>
              <a:t>, </a:t>
            </a:r>
            <a:r>
              <a:rPr lang="sk-SK" dirty="0" err="1" smtClean="0"/>
              <a:t>videokarta</a:t>
            </a:r>
            <a:r>
              <a:rPr lang="en-US" dirty="0" smtClean="0"/>
              <a:t>/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Zabezpečuje zobrazenie informácií na zobrazovacej jednotke napr. na monitore</a:t>
            </a:r>
          </a:p>
          <a:p>
            <a:endParaRPr lang="sk-SK" dirty="0"/>
          </a:p>
        </p:txBody>
      </p:sp>
      <p:pic>
        <p:nvPicPr>
          <p:cNvPr id="6146" name="Picture 2" descr="C:\Users\admin\Desktop\graficka kart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429024" cy="256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admin\Desktop\graficka kart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154272" cy="230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Pevný disk HDD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000108"/>
            <a:ext cx="8286808" cy="328614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HDD – </a:t>
            </a:r>
            <a:r>
              <a:rPr lang="sk-SK" dirty="0" err="1" smtClean="0"/>
              <a:t>harddisk</a:t>
            </a:r>
            <a:r>
              <a:rPr lang="sk-SK" dirty="0" smtClean="0"/>
              <a:t> </a:t>
            </a:r>
            <a:r>
              <a:rPr lang="sk-SK" dirty="0" err="1" smtClean="0"/>
              <a:t>Drive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Zariadenie na uchovávanie údajov (texty, obrázky, hudba, filmy...)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Údaje sa ukladajú natrvalo, pokiaľ ich užívateľ nevymaže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Môže byť umiestnený aj mimo PC ako externý disk</a:t>
            </a:r>
            <a:endParaRPr lang="sk-SK" dirty="0"/>
          </a:p>
        </p:txBody>
      </p:sp>
      <p:pic>
        <p:nvPicPr>
          <p:cNvPr id="7170" name="Picture 2" descr="C:\Users\admin\Desktop\hard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2409825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admin\Desktop\externy di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3000396" cy="199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Čo patrí do základnej dosky...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357298"/>
            <a:ext cx="1500198" cy="357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000" dirty="0" smtClean="0"/>
              <a:t>grafická karta</a:t>
            </a:r>
            <a:endParaRPr lang="sk-SK" sz="2000" dirty="0"/>
          </a:p>
        </p:txBody>
      </p:sp>
      <p:pic>
        <p:nvPicPr>
          <p:cNvPr id="8194" name="Picture 2" descr="C:\Users\admin\Desktop\maticna doska 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5357850" cy="4163050"/>
          </a:xfrm>
          <a:prstGeom prst="rect">
            <a:avLst/>
          </a:prstGeom>
          <a:noFill/>
        </p:spPr>
      </p:pic>
      <p:pic>
        <p:nvPicPr>
          <p:cNvPr id="5" name="Picture 2" descr="C:\Users\admin\Desktop\graficka kart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1230205" cy="91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Přímá spojovací šipka 5"/>
          <p:cNvCxnSpPr/>
          <p:nvPr/>
        </p:nvCxnSpPr>
        <p:spPr>
          <a:xfrm>
            <a:off x="2000232" y="2428868"/>
            <a:ext cx="2000264" cy="121444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Picture 3" descr="C:\Users\admin\Desktop\proces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857364"/>
            <a:ext cx="1000132" cy="739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Přímá spojovací šipka 9"/>
          <p:cNvCxnSpPr/>
          <p:nvPr/>
        </p:nvCxnSpPr>
        <p:spPr>
          <a:xfrm rot="10800000" flipV="1">
            <a:off x="5357818" y="2428868"/>
            <a:ext cx="2286016" cy="78581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" name="Picture 2" descr="C:\Users\admin\Desktop\RAM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684" y="3643314"/>
            <a:ext cx="1814316" cy="1074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Přímá spojovací šipka 14"/>
          <p:cNvCxnSpPr/>
          <p:nvPr/>
        </p:nvCxnSpPr>
        <p:spPr>
          <a:xfrm rot="10800000">
            <a:off x="6500826" y="3286126"/>
            <a:ext cx="1000132" cy="100013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9" name="Picture 2" descr="C:\Users\admin\Desktop\hardis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500702"/>
            <a:ext cx="1143008" cy="89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Přímá spojovací šipka 19"/>
          <p:cNvCxnSpPr/>
          <p:nvPr/>
        </p:nvCxnSpPr>
        <p:spPr>
          <a:xfrm rot="16200000" flipV="1">
            <a:off x="5750728" y="4964916"/>
            <a:ext cx="1071568" cy="42862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195" name="Picture 3" descr="C:\Users\admin\Desktop\chlad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7" y="785794"/>
            <a:ext cx="1143008" cy="93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3" name="Přímá spojovací šipka 22"/>
          <p:cNvCxnSpPr/>
          <p:nvPr/>
        </p:nvCxnSpPr>
        <p:spPr>
          <a:xfrm rot="5400000">
            <a:off x="5000628" y="1928802"/>
            <a:ext cx="1500198" cy="6429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6929454" y="785794"/>
            <a:ext cx="178595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/>
              <a:t>c</a:t>
            </a:r>
            <a:r>
              <a:rPr lang="sk-SK" sz="2000" dirty="0" smtClean="0"/>
              <a:t>hladič a ventilátor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Zástupný symbol pro obsah 2"/>
          <p:cNvSpPr txBox="1">
            <a:spLocks/>
          </p:cNvSpPr>
          <p:nvPr/>
        </p:nvSpPr>
        <p:spPr>
          <a:xfrm>
            <a:off x="7500958" y="1428736"/>
            <a:ext cx="1000132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Proceso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Zástupný symbol pro obsah 2"/>
          <p:cNvSpPr txBox="1">
            <a:spLocks/>
          </p:cNvSpPr>
          <p:nvPr/>
        </p:nvSpPr>
        <p:spPr>
          <a:xfrm>
            <a:off x="7358082" y="3357562"/>
            <a:ext cx="157166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/>
              <a:t>o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peračná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pamäť</a:t>
            </a: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7000892" y="6215082"/>
            <a:ext cx="107157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/>
              <a:t>p</a:t>
            </a:r>
            <a:r>
              <a:rPr lang="sk-SK" sz="2000" dirty="0" smtClean="0"/>
              <a:t>evný disk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 rot="1033903">
            <a:off x="3717256" y="5682415"/>
            <a:ext cx="224554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b="1" dirty="0" smtClean="0">
                <a:solidFill>
                  <a:srgbClr val="FFC000"/>
                </a:solidFill>
              </a:rPr>
              <a:t>MATIČNÁ DOSKA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C:\Users\admin\Desktop\ZVUKOV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286124"/>
            <a:ext cx="1143008" cy="1143007"/>
          </a:xfrm>
          <a:prstGeom prst="rect">
            <a:avLst/>
          </a:prstGeom>
          <a:noFill/>
        </p:spPr>
      </p:pic>
      <p:cxnSp>
        <p:nvCxnSpPr>
          <p:cNvPr id="34" name="Přímá spojovací šipka 33"/>
          <p:cNvCxnSpPr/>
          <p:nvPr/>
        </p:nvCxnSpPr>
        <p:spPr>
          <a:xfrm>
            <a:off x="1500166" y="3714752"/>
            <a:ext cx="1857388" cy="57150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285720" y="4143380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/>
              <a:t>z</a:t>
            </a:r>
            <a:r>
              <a:rPr lang="sk-SK" sz="2000" dirty="0" smtClean="0"/>
              <a:t>vuková karta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7" name="Picture 5" descr="C:\Users\admin\Desktop\bater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4786322"/>
            <a:ext cx="857256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9" name="Přímá spojovací šipka 38"/>
          <p:cNvCxnSpPr/>
          <p:nvPr/>
        </p:nvCxnSpPr>
        <p:spPr>
          <a:xfrm flipV="1">
            <a:off x="1428728" y="4286256"/>
            <a:ext cx="2714644" cy="92869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Zástupný symbol pro obsah 2"/>
          <p:cNvSpPr txBox="1">
            <a:spLocks/>
          </p:cNvSpPr>
          <p:nvPr/>
        </p:nvSpPr>
        <p:spPr>
          <a:xfrm>
            <a:off x="428596" y="5429264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CMOS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batéria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8" name="Picture 6" descr="C:\Users\admin\Desktop\zdroj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5429264"/>
            <a:ext cx="1312854" cy="86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3" name="Přímá spojovací šipka 42"/>
          <p:cNvCxnSpPr/>
          <p:nvPr/>
        </p:nvCxnSpPr>
        <p:spPr>
          <a:xfrm flipV="1">
            <a:off x="3000364" y="5357826"/>
            <a:ext cx="1428760" cy="35719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Zástupný symbol pro obsah 2"/>
          <p:cNvSpPr txBox="1">
            <a:spLocks/>
          </p:cNvSpPr>
          <p:nvPr/>
        </p:nvSpPr>
        <p:spPr>
          <a:xfrm>
            <a:off x="2143108" y="5143512"/>
            <a:ext cx="107157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Zadný panel základnej dosky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Users\admin\Desktop\zadny_pa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4365718" cy="4776776"/>
          </a:xfrm>
          <a:prstGeom prst="rect">
            <a:avLst/>
          </a:prstGeom>
          <a:noFill/>
        </p:spPr>
      </p:pic>
      <p:pic>
        <p:nvPicPr>
          <p:cNvPr id="1026" name="Picture 2" descr="C:\Users\admin\Desktop\klavesn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1857388" cy="927174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 flipV="1">
            <a:off x="2500298" y="1357298"/>
            <a:ext cx="1571636" cy="35719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7" name="Picture 3" descr="C:\Users\admin\Desktop\my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857232"/>
            <a:ext cx="1031852" cy="1031852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 rot="10800000" flipV="1">
            <a:off x="4786314" y="1214422"/>
            <a:ext cx="1500198" cy="14287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 rot="3314553">
            <a:off x="6810457" y="1015234"/>
            <a:ext cx="571536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smtClean="0"/>
              <a:t>myš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 rot="1210513">
            <a:off x="861837" y="1595201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klávesnica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Users\admin\Desktop\repr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286364"/>
            <a:ext cx="1571636" cy="1571636"/>
          </a:xfrm>
          <a:prstGeom prst="rect">
            <a:avLst/>
          </a:prstGeom>
          <a:noFill/>
        </p:spPr>
      </p:pic>
      <p:cxnSp>
        <p:nvCxnSpPr>
          <p:cNvPr id="16" name="Přímá spojovací šipka 15"/>
          <p:cNvCxnSpPr/>
          <p:nvPr/>
        </p:nvCxnSpPr>
        <p:spPr>
          <a:xfrm rot="10800000">
            <a:off x="4500562" y="5214950"/>
            <a:ext cx="1143008" cy="100013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5500694" y="5286388"/>
            <a:ext cx="1285884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reproduktory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Users\admin\Desktop\mikrof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643578"/>
            <a:ext cx="1200159" cy="1000132"/>
          </a:xfrm>
          <a:prstGeom prst="rect">
            <a:avLst/>
          </a:prstGeom>
          <a:noFill/>
        </p:spPr>
      </p:pic>
      <p:cxnSp>
        <p:nvCxnSpPr>
          <p:cNvPr id="20" name="Přímá spojovací šipka 19"/>
          <p:cNvCxnSpPr/>
          <p:nvPr/>
        </p:nvCxnSpPr>
        <p:spPr>
          <a:xfrm flipV="1">
            <a:off x="3214678" y="5143512"/>
            <a:ext cx="857256" cy="6429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Zástupný symbol pro obsah 2"/>
          <p:cNvSpPr txBox="1">
            <a:spLocks/>
          </p:cNvSpPr>
          <p:nvPr/>
        </p:nvSpPr>
        <p:spPr>
          <a:xfrm rot="19000947">
            <a:off x="1819366" y="5827849"/>
            <a:ext cx="1106844" cy="38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smtClean="0"/>
              <a:t>m</a:t>
            </a:r>
            <a:r>
              <a:rPr lang="sk-SK" sz="2000" dirty="0" smtClean="0"/>
              <a:t>ikrof</a:t>
            </a:r>
            <a:r>
              <a:rPr lang="sk-SK" sz="2000" dirty="0" smtClean="0"/>
              <a:t>ón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C:\Users\admin\Desktop\switc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500570"/>
            <a:ext cx="1763738" cy="987693"/>
          </a:xfrm>
          <a:prstGeom prst="rect">
            <a:avLst/>
          </a:prstGeom>
          <a:noFill/>
        </p:spPr>
      </p:pic>
      <p:cxnSp>
        <p:nvCxnSpPr>
          <p:cNvPr id="26" name="Přímá spojovací šipka 25"/>
          <p:cNvCxnSpPr>
            <a:stCxn id="1030" idx="1"/>
          </p:cNvCxnSpPr>
          <p:nvPr/>
        </p:nvCxnSpPr>
        <p:spPr>
          <a:xfrm rot="10800000">
            <a:off x="4786314" y="4643445"/>
            <a:ext cx="2000264" cy="350973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Zástupný symbol pro obsah 2"/>
          <p:cNvSpPr txBox="1">
            <a:spLocks/>
          </p:cNvSpPr>
          <p:nvPr/>
        </p:nvSpPr>
        <p:spPr>
          <a:xfrm rot="20915948">
            <a:off x="6879223" y="4423945"/>
            <a:ext cx="142876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err="1" smtClean="0"/>
              <a:t>router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C:\Users\admin\Desktop\monit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1428736"/>
            <a:ext cx="1324002" cy="1324002"/>
          </a:xfrm>
          <a:prstGeom prst="rect">
            <a:avLst/>
          </a:prstGeom>
          <a:noFill/>
        </p:spPr>
      </p:pic>
      <p:cxnSp>
        <p:nvCxnSpPr>
          <p:cNvPr id="33" name="Přímá spojovací šipka 32"/>
          <p:cNvCxnSpPr>
            <a:stCxn id="1031" idx="1"/>
          </p:cNvCxnSpPr>
          <p:nvPr/>
        </p:nvCxnSpPr>
        <p:spPr>
          <a:xfrm rot="10800000" flipV="1">
            <a:off x="4786314" y="2090737"/>
            <a:ext cx="2571768" cy="5524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Zástupný symbol pro obsah 2"/>
          <p:cNvSpPr txBox="1">
            <a:spLocks/>
          </p:cNvSpPr>
          <p:nvPr/>
        </p:nvSpPr>
        <p:spPr>
          <a:xfrm rot="21196605">
            <a:off x="7500958" y="1214422"/>
            <a:ext cx="1214446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smtClean="0"/>
              <a:t>monitor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C:\Users\admin\Desktop\projekto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2000240"/>
            <a:ext cx="1765279" cy="1100191"/>
          </a:xfrm>
          <a:prstGeom prst="rect">
            <a:avLst/>
          </a:prstGeom>
          <a:noFill/>
        </p:spPr>
      </p:pic>
      <p:cxnSp>
        <p:nvCxnSpPr>
          <p:cNvPr id="37" name="Přímá spojovací šipka 36"/>
          <p:cNvCxnSpPr/>
          <p:nvPr/>
        </p:nvCxnSpPr>
        <p:spPr>
          <a:xfrm>
            <a:off x="2428860" y="2786058"/>
            <a:ext cx="1571636" cy="64294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Zástupný symbol pro obsah 2"/>
          <p:cNvSpPr txBox="1">
            <a:spLocks/>
          </p:cNvSpPr>
          <p:nvPr/>
        </p:nvSpPr>
        <p:spPr>
          <a:xfrm rot="20560638">
            <a:off x="1382926" y="2887322"/>
            <a:ext cx="1214446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smtClean="0"/>
              <a:t>projektor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9" descr="C:\Users\admin\Desktop\tlaciar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4870139"/>
            <a:ext cx="1428760" cy="1033686"/>
          </a:xfrm>
          <a:prstGeom prst="rect">
            <a:avLst/>
          </a:prstGeom>
          <a:noFill/>
        </p:spPr>
      </p:pic>
      <p:cxnSp>
        <p:nvCxnSpPr>
          <p:cNvPr id="41" name="Přímá spojovací šipka 40"/>
          <p:cNvCxnSpPr/>
          <p:nvPr/>
        </p:nvCxnSpPr>
        <p:spPr>
          <a:xfrm flipV="1">
            <a:off x="1857356" y="4714884"/>
            <a:ext cx="2143140" cy="50006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Zástupný symbol pro obsah 2"/>
          <p:cNvSpPr txBox="1">
            <a:spLocks/>
          </p:cNvSpPr>
          <p:nvPr/>
        </p:nvSpPr>
        <p:spPr>
          <a:xfrm>
            <a:off x="714348" y="4714884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smtClean="0"/>
              <a:t>tlačiareň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C:\Users\admin\Desktop\externy hardis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3357562"/>
            <a:ext cx="1529932" cy="1412245"/>
          </a:xfrm>
          <a:prstGeom prst="rect">
            <a:avLst/>
          </a:prstGeom>
          <a:noFill/>
        </p:spPr>
      </p:pic>
      <p:cxnSp>
        <p:nvCxnSpPr>
          <p:cNvPr id="46" name="Přímá spojovací šipka 45"/>
          <p:cNvCxnSpPr/>
          <p:nvPr/>
        </p:nvCxnSpPr>
        <p:spPr>
          <a:xfrm flipV="1">
            <a:off x="1857356" y="4143380"/>
            <a:ext cx="2143140" cy="7143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Zástupný symbol pro obsah 2"/>
          <p:cNvSpPr txBox="1">
            <a:spLocks/>
          </p:cNvSpPr>
          <p:nvPr/>
        </p:nvSpPr>
        <p:spPr>
          <a:xfrm rot="3474255">
            <a:off x="-57402" y="3980754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err="1" smtClean="0"/>
              <a:t>e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xtern</a:t>
            </a:r>
            <a:r>
              <a:rPr lang="sk-SK" sz="2000" dirty="0" smtClean="0"/>
              <a:t>ý </a:t>
            </a:r>
            <a:r>
              <a:rPr lang="sk-SK" sz="2000" dirty="0" err="1" smtClean="0"/>
              <a:t>hardisk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5" name="Picture 11" descr="C:\Users\admin\Desktop\usb disk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2786058"/>
            <a:ext cx="1357322" cy="1063413"/>
          </a:xfrm>
          <a:prstGeom prst="rect">
            <a:avLst/>
          </a:prstGeom>
          <a:noFill/>
        </p:spPr>
      </p:pic>
      <p:cxnSp>
        <p:nvCxnSpPr>
          <p:cNvPr id="54" name="Přímá spojovací šipka 53"/>
          <p:cNvCxnSpPr/>
          <p:nvPr/>
        </p:nvCxnSpPr>
        <p:spPr>
          <a:xfrm rot="10800000" flipV="1">
            <a:off x="4357686" y="3571875"/>
            <a:ext cx="1571636" cy="552443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Zástupný symbol pro obsah 2"/>
          <p:cNvSpPr txBox="1">
            <a:spLocks/>
          </p:cNvSpPr>
          <p:nvPr/>
        </p:nvSpPr>
        <p:spPr>
          <a:xfrm rot="19903402">
            <a:off x="6214433" y="3174607"/>
            <a:ext cx="142876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000" dirty="0" smtClean="0"/>
              <a:t>u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kľúč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314</Words>
  <Application>Microsoft Office PowerPoint</Application>
  <PresentationFormat>Předvádění na obrazovce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STAVBA POČÍTAČA</vt:lpstr>
      <vt:lpstr>Matičná doska – motherboard – základná doska</vt:lpstr>
      <vt:lpstr>Popis základnej dosky</vt:lpstr>
      <vt:lpstr>Operačná pamäť RAM</vt:lpstr>
      <vt:lpstr>Procesor - CPU</vt:lpstr>
      <vt:lpstr>Grafická karta - GPU</vt:lpstr>
      <vt:lpstr>Pevný disk HDD</vt:lpstr>
      <vt:lpstr>Čo patrí do základnej dosky...</vt:lpstr>
      <vt:lpstr>Zadný panel základnej dosky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POČÍTAČA</dc:title>
  <dc:creator>admin</dc:creator>
  <cp:lastModifiedBy>admin</cp:lastModifiedBy>
  <cp:revision>28</cp:revision>
  <dcterms:created xsi:type="dcterms:W3CDTF">2016-04-08T08:20:52Z</dcterms:created>
  <dcterms:modified xsi:type="dcterms:W3CDTF">2016-04-12T09:33:02Z</dcterms:modified>
</cp:coreProperties>
</file>